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70" r:id="rId6"/>
    <p:sldId id="264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BE41E9-DA7A-40C8-92A0-49B8935818B8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AEA5C4-A4B3-4F89-A35A-33C13BBB9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74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24D8A-CC32-421E-9F87-EF810E0DF6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1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78181-6C27-4330-AF0B-AC34B025F5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444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3ADDB-72B1-4761-8F4E-466A81CE03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549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C466-D5D3-43B3-B7D6-4FF4FA492E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9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0F665-0EEE-47A5-B545-22AAB6D895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309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50AA2-80A9-4157-A814-2130C323C9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18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D1231-FB37-42FF-AC64-10FCFCEE4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03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DA7F-184D-4D24-86ED-AA00DB0EA0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55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8E785-C6B7-4618-83BC-75ECB473C7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30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85CAC-B142-4286-9E9A-F378B38DD9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2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2DE83-0F13-4DBE-B03F-333586FA6A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97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21C33-7FAB-49BD-AF6A-14D3A52CDB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68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80C6A-3D24-4E19-AFF2-0D82914F6A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906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E344C186-6E49-4945-A4F9-A8ED677E8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solidFill>
                  <a:schemeClr val="hlink"/>
                </a:solidFill>
              </a:rPr>
              <a:t>Me llamo _______ Clase 8 NH/IH (801)</a:t>
            </a:r>
            <a:br>
              <a:rPr lang="en-US" altLang="en-US" sz="3600" smtClean="0">
                <a:solidFill>
                  <a:schemeClr val="hlink"/>
                </a:solidFill>
              </a:rPr>
            </a:br>
            <a:r>
              <a:rPr lang="en-US" altLang="en-US" sz="3600" smtClean="0">
                <a:solidFill>
                  <a:schemeClr val="hlink"/>
                </a:solidFill>
              </a:rPr>
              <a:t>La fecha es el 13 de septiembre del 2013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Propósito # 1: </a:t>
            </a:r>
            <a:r>
              <a:rPr lang="es-ES_tradnl" altLang="en-US" b="1" smtClean="0"/>
              <a:t> </a:t>
            </a:r>
            <a:r>
              <a:rPr lang="es-ES_tradnl" altLang="en-US" smtClean="0"/>
              <a:t>¿Como repasamos el trabajo del ano pasado?</a:t>
            </a: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rgbClr val="990099"/>
                </a:solidFill>
              </a:rPr>
              <a:t>NH- </a:t>
            </a:r>
            <a:r>
              <a:rPr lang="es-ES_tradnl" altLang="en-US" i="1" smtClean="0">
                <a:solidFill>
                  <a:srgbClr val="990099"/>
                </a:solidFill>
              </a:rPr>
              <a:t>Escritura en Silencio:</a:t>
            </a:r>
          </a:p>
          <a:p>
            <a:pPr eaLnBrk="1" hangingPunct="1">
              <a:buFontTx/>
              <a:buNone/>
            </a:pPr>
            <a:r>
              <a:rPr lang="es-ES_tradnl" altLang="en-US" b="1" i="1" smtClean="0">
                <a:solidFill>
                  <a:srgbClr val="990099"/>
                </a:solidFill>
              </a:rPr>
              <a:t>	Write a list of words/phrases about sports, in Spanish, that you remember from last year</a:t>
            </a:r>
            <a:endParaRPr lang="es-ES_tradnl" altLang="en-US" b="1" smtClean="0">
              <a:solidFill>
                <a:srgbClr val="990099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b="1" smtClean="0">
                <a:solidFill>
                  <a:schemeClr val="accent2"/>
                </a:solidFill>
              </a:rPr>
              <a:t>IH</a:t>
            </a:r>
            <a:r>
              <a:rPr lang="es-ES_tradnl" altLang="en-US" smtClean="0">
                <a:solidFill>
                  <a:schemeClr val="accent2"/>
                </a:solidFill>
              </a:rPr>
              <a:t>-</a:t>
            </a:r>
            <a:r>
              <a:rPr lang="es-ES_tradnl" altLang="en-US" i="1" smtClean="0">
                <a:solidFill>
                  <a:schemeClr val="accent2"/>
                </a:solidFill>
              </a:rPr>
              <a:t>Escritura en Silencio:</a:t>
            </a:r>
          </a:p>
          <a:p>
            <a:pPr eaLnBrk="1" hangingPunct="1">
              <a:buFontTx/>
              <a:buNone/>
            </a:pPr>
            <a:r>
              <a:rPr lang="es-ES_tradnl" altLang="en-US" i="1" smtClean="0">
                <a:solidFill>
                  <a:schemeClr val="accent2"/>
                </a:solidFill>
              </a:rPr>
              <a:t>	</a:t>
            </a:r>
            <a:r>
              <a:rPr lang="es-ES_tradnl" altLang="en-US" b="1" i="1" smtClean="0">
                <a:solidFill>
                  <a:schemeClr val="accent2"/>
                </a:solidFill>
              </a:rPr>
              <a:t>Inventa unas vacaciones. ¿Adónde vas? ¿Qué haces? ¿Qué tiempo hace?</a:t>
            </a:r>
            <a:endParaRPr lang="es-ES_tradnl" altLang="en-US" i="1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es-ES_tradnl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Gramatica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un pronombre? ¿Cuáles son?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un verbo? Escribe 3 ejemplos en español.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¿Qué es conjugar un verbo?</a:t>
            </a:r>
            <a:endParaRPr lang="en-US" altLang="en-US" smtClean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09600" y="2209800"/>
            <a:ext cx="40322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Remplaza los sustantivos.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71988" y="2209800"/>
            <a:ext cx="4138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Son: Yo, Tú, Él, Ella, Usted,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" y="2667000"/>
            <a:ext cx="605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Nosotros, </a:t>
            </a:r>
            <a:r>
              <a:rPr lang="es-ES_tradnl" altLang="en-US" sz="2400" i="1">
                <a:solidFill>
                  <a:srgbClr val="0000FF"/>
                </a:solidFill>
              </a:rPr>
              <a:t>Vosotros</a:t>
            </a:r>
            <a:r>
              <a:rPr lang="es-ES_tradnl" altLang="en-US" sz="2400">
                <a:solidFill>
                  <a:srgbClr val="0000FF"/>
                </a:solidFill>
              </a:rPr>
              <a:t>, Ellos, Ellas Ustedes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5800" y="4343400"/>
            <a:ext cx="538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Un verbo es una palabra de acción.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85800" y="5638800"/>
            <a:ext cx="8428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Cambiar el verbo de acuerdo al sujeto para poder usarlo.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09600" y="2971800"/>
            <a:ext cx="230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Replace nouns.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09600" y="4724400"/>
            <a:ext cx="360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A verb is an action word. 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09600" y="6096000"/>
            <a:ext cx="847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To change the verb according to the subject in order to use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El Presente</a:t>
            </a:r>
          </a:p>
        </p:txBody>
      </p:sp>
      <p:graphicFrame>
        <p:nvGraphicFramePr>
          <p:cNvPr id="5175" name="Group 55"/>
          <p:cNvGraphicFramePr>
            <a:graphicFrameLocks noGrp="1"/>
          </p:cNvGraphicFramePr>
          <p:nvPr>
            <p:ph idx="1"/>
          </p:nvPr>
        </p:nvGraphicFramePr>
        <p:xfrm>
          <a:off x="152400" y="2133600"/>
          <a:ext cx="8763000" cy="4525963"/>
        </p:xfrm>
        <a:graphic>
          <a:graphicData uri="http://schemas.openxmlformats.org/drawingml/2006/table">
            <a:tbl>
              <a:tblPr/>
              <a:tblGrid>
                <a:gridCol w="2667000"/>
                <a:gridCol w="1981200"/>
                <a:gridCol w="2057400"/>
                <a:gridCol w="20574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-IR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1" name="Rectangle 56"/>
          <p:cNvSpPr>
            <a:spLocks noChangeArrowheads="1"/>
          </p:cNvSpPr>
          <p:nvPr/>
        </p:nvSpPr>
        <p:spPr bwMode="auto">
          <a:xfrm>
            <a:off x="0" y="1143000"/>
            <a:ext cx="9144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0"/>
              <a:t>¿Que es el presente?</a:t>
            </a: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3505200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-O </a:t>
            </a:r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3432175" y="35052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-AS </a:t>
            </a:r>
          </a:p>
        </p:txBody>
      </p:sp>
      <p:sp>
        <p:nvSpPr>
          <p:cNvPr id="5179" name="Text Box 59"/>
          <p:cNvSpPr txBox="1">
            <a:spLocks noChangeArrowheads="1"/>
          </p:cNvSpPr>
          <p:nvPr/>
        </p:nvSpPr>
        <p:spPr bwMode="auto">
          <a:xfrm>
            <a:off x="3505200" y="4191000"/>
            <a:ext cx="59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 </a:t>
            </a:r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3200400" y="4800600"/>
            <a:ext cx="1284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-AMOS </a:t>
            </a:r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3429000" y="5410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rgbClr val="0000FF"/>
                </a:solidFill>
              </a:rPr>
              <a:t>-áis </a:t>
            </a: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3505200" y="6096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-AN</a:t>
            </a: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5565775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-O </a:t>
            </a:r>
          </a:p>
        </p:txBody>
      </p: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5472113" y="3505200"/>
            <a:ext cx="776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-ES </a:t>
            </a: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5562600" y="41910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 </a:t>
            </a: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5257800" y="4800600"/>
            <a:ext cx="1266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-EMOS </a:t>
            </a:r>
          </a:p>
        </p:txBody>
      </p:sp>
      <p:sp>
        <p:nvSpPr>
          <p:cNvPr id="5187" name="Text Box 67"/>
          <p:cNvSpPr txBox="1">
            <a:spLocks noChangeArrowheads="1"/>
          </p:cNvSpPr>
          <p:nvPr/>
        </p:nvSpPr>
        <p:spPr bwMode="auto">
          <a:xfrm>
            <a:off x="5410200" y="5410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hlink"/>
                </a:solidFill>
              </a:rPr>
              <a:t>-éis </a:t>
            </a:r>
          </a:p>
        </p:txBody>
      </p:sp>
      <p:sp>
        <p:nvSpPr>
          <p:cNvPr id="5188" name="Text Box 68"/>
          <p:cNvSpPr txBox="1">
            <a:spLocks noChangeArrowheads="1"/>
          </p:cNvSpPr>
          <p:nvPr/>
        </p:nvSpPr>
        <p:spPr bwMode="auto">
          <a:xfrm>
            <a:off x="5486400" y="60960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hlink"/>
                </a:solidFill>
              </a:rPr>
              <a:t>-EN </a:t>
            </a:r>
          </a:p>
        </p:txBody>
      </p:sp>
      <p:sp>
        <p:nvSpPr>
          <p:cNvPr id="5189" name="Text Box 69"/>
          <p:cNvSpPr txBox="1">
            <a:spLocks noChangeArrowheads="1"/>
          </p:cNvSpPr>
          <p:nvPr/>
        </p:nvSpPr>
        <p:spPr bwMode="auto">
          <a:xfrm>
            <a:off x="7620000" y="28956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-O </a:t>
            </a:r>
          </a:p>
        </p:txBody>
      </p:sp>
      <p:sp>
        <p:nvSpPr>
          <p:cNvPr id="5190" name="Text Box 70"/>
          <p:cNvSpPr txBox="1">
            <a:spLocks noChangeArrowheads="1"/>
          </p:cNvSpPr>
          <p:nvPr/>
        </p:nvSpPr>
        <p:spPr bwMode="auto">
          <a:xfrm>
            <a:off x="7620000" y="3505200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-ES </a:t>
            </a:r>
          </a:p>
        </p:txBody>
      </p:sp>
      <p:sp>
        <p:nvSpPr>
          <p:cNvPr id="5191" name="Text Box 71"/>
          <p:cNvSpPr txBox="1">
            <a:spLocks noChangeArrowheads="1"/>
          </p:cNvSpPr>
          <p:nvPr/>
        </p:nvSpPr>
        <p:spPr bwMode="auto">
          <a:xfrm>
            <a:off x="7623175" y="41910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 </a:t>
            </a:r>
          </a:p>
        </p:txBody>
      </p:sp>
      <p:sp>
        <p:nvSpPr>
          <p:cNvPr id="5192" name="Text Box 72"/>
          <p:cNvSpPr txBox="1">
            <a:spLocks noChangeArrowheads="1"/>
          </p:cNvSpPr>
          <p:nvPr/>
        </p:nvSpPr>
        <p:spPr bwMode="auto">
          <a:xfrm>
            <a:off x="7386638" y="4800600"/>
            <a:ext cx="1147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-IMOS </a:t>
            </a:r>
          </a:p>
        </p:txBody>
      </p:sp>
      <p:sp>
        <p:nvSpPr>
          <p:cNvPr id="5193" name="Text Box 73"/>
          <p:cNvSpPr txBox="1">
            <a:spLocks noChangeArrowheads="1"/>
          </p:cNvSpPr>
          <p:nvPr/>
        </p:nvSpPr>
        <p:spPr bwMode="auto">
          <a:xfrm>
            <a:off x="7620000" y="5410200"/>
            <a:ext cx="60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0" i="1">
                <a:solidFill>
                  <a:schemeClr val="folHlink"/>
                </a:solidFill>
              </a:rPr>
              <a:t>-ís </a:t>
            </a:r>
          </a:p>
        </p:txBody>
      </p:sp>
      <p:sp>
        <p:nvSpPr>
          <p:cNvPr id="5194" name="Text Box 74"/>
          <p:cNvSpPr txBox="1">
            <a:spLocks noChangeArrowheads="1"/>
          </p:cNvSpPr>
          <p:nvPr/>
        </p:nvSpPr>
        <p:spPr bwMode="auto">
          <a:xfrm>
            <a:off x="7620000" y="60960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chemeClr val="folHlink"/>
                </a:solidFill>
              </a:rPr>
              <a:t>-EN </a:t>
            </a:r>
          </a:p>
        </p:txBody>
      </p:sp>
      <p:sp>
        <p:nvSpPr>
          <p:cNvPr id="5195" name="Text Box 75"/>
          <p:cNvSpPr txBox="1">
            <a:spLocks noChangeArrowheads="1"/>
          </p:cNvSpPr>
          <p:nvPr/>
        </p:nvSpPr>
        <p:spPr bwMode="auto">
          <a:xfrm>
            <a:off x="4191000" y="1219200"/>
            <a:ext cx="329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9900"/>
                </a:solidFill>
              </a:rPr>
              <a:t>Acción que ocurre en</a:t>
            </a:r>
          </a:p>
        </p:txBody>
      </p:sp>
      <p:sp>
        <p:nvSpPr>
          <p:cNvPr id="5196" name="Text Box 76"/>
          <p:cNvSpPr txBox="1">
            <a:spLocks noChangeArrowheads="1"/>
          </p:cNvSpPr>
          <p:nvPr/>
        </p:nvSpPr>
        <p:spPr bwMode="auto">
          <a:xfrm>
            <a:off x="155575" y="1676400"/>
            <a:ext cx="1978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>
                <a:solidFill>
                  <a:srgbClr val="009900"/>
                </a:solidFill>
              </a:rPr>
              <a:t>el momento.</a:t>
            </a:r>
            <a:endParaRPr lang="en-US" altLang="en-US" sz="2400">
              <a:solidFill>
                <a:srgbClr val="009900"/>
              </a:solidFill>
            </a:endParaRPr>
          </a:p>
        </p:txBody>
      </p:sp>
      <p:sp>
        <p:nvSpPr>
          <p:cNvPr id="5197" name="Text Box 77"/>
          <p:cNvSpPr txBox="1">
            <a:spLocks noChangeArrowheads="1"/>
          </p:cNvSpPr>
          <p:nvPr/>
        </p:nvSpPr>
        <p:spPr bwMode="auto">
          <a:xfrm>
            <a:off x="2057400" y="1676400"/>
            <a:ext cx="3946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0" i="1">
                <a:solidFill>
                  <a:srgbClr val="009900"/>
                </a:solidFill>
              </a:rPr>
              <a:t>Action that occurs in the moment.</a:t>
            </a:r>
            <a:endParaRPr lang="en-US" altLang="en-US" sz="2000" b="0" i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 del Presente</a:t>
            </a:r>
          </a:p>
        </p:txBody>
      </p:sp>
      <p:graphicFrame>
        <p:nvGraphicFramePr>
          <p:cNvPr id="7215" name="Group 4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2827"/>
        </p:xfrm>
        <a:graphic>
          <a:graphicData uri="http://schemas.openxmlformats.org/drawingml/2006/table">
            <a:tbl>
              <a:tblPr/>
              <a:tblGrid>
                <a:gridCol w="2505075"/>
                <a:gridCol w="1860550"/>
                <a:gridCol w="1931988"/>
                <a:gridCol w="1931987"/>
              </a:tblGrid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Viajar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Admitir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0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6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distribuida.</a:t>
            </a:r>
          </a:p>
          <a:p>
            <a:pPr eaLnBrk="1" hangingPunct="1"/>
            <a:r>
              <a:rPr lang="en-US" altLang="en-US" smtClean="0"/>
              <a:t>Bring all supplies to class.</a:t>
            </a:r>
          </a:p>
          <a:p>
            <a:pPr eaLnBrk="1" hangingPunct="1"/>
            <a:r>
              <a:rPr lang="en-US" altLang="en-US" smtClean="0"/>
              <a:t>Summer Packets will be collected from Monday 9/16 – Monday 9/23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85800" y="4953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sz="1400">
                <a:latin typeface="Verdana" pitchFamily="34" charset="0"/>
              </a:rPr>
              <a:t> </a:t>
            </a:r>
            <a:endParaRPr lang="es-ES_tradnl" altLang="en-US" sz="1400" u="sng">
              <a:latin typeface="Verdana" pitchFamily="34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467600" y="5029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2209800" y="51816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800600" y="4267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3962400" y="65532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858000" y="2149475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048000" y="5867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sz="140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u="sng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  <p:bldP spid="14351" grpId="0"/>
      <p:bldP spid="14352" grpId="0"/>
      <p:bldP spid="14353" grpId="0"/>
      <p:bldP spid="14354" grpId="0" animBg="1"/>
      <p:bldP spid="14355" grpId="0"/>
      <p:bldP spid="14356" grpId="0"/>
      <p:bldP spid="14357" grpId="0"/>
      <p:bldP spid="14358" grpId="0"/>
      <p:bldP spid="143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 rot="1327060">
            <a:off x="4522788" y="1531938"/>
            <a:ext cx="2590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86A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b="0"/>
              <a:t>                  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 b="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800" b="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4800600" y="44196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>
                <a:solidFill>
                  <a:schemeClr val="hlink"/>
                </a:solidFill>
              </a:rPr>
              <a:t>America del Sur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87363" y="1828800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Colombia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6126163" y="1524000"/>
            <a:ext cx="1427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Venezuela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7345363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Bolivia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858000" y="5029200"/>
            <a:ext cx="1328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Paraguay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562600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Uruguay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4906963" y="6019800"/>
            <a:ext cx="1370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Argentina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19383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Chile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15367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Perú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639763" y="2422525"/>
            <a:ext cx="1201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>
                <a:solidFill>
                  <a:schemeClr val="accent2"/>
                </a:solidFill>
              </a:rPr>
              <a:t>Ecuador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6" grpId="0"/>
      <p:bldP spid="15387" grpId="0"/>
      <p:bldP spid="15388" grpId="0"/>
      <p:bldP spid="15389" grpId="0"/>
      <p:bldP spid="15390" grpId="0"/>
      <p:bldP spid="15391" grpId="0"/>
      <p:bldP spid="15392" grpId="0"/>
      <p:bldP spid="15393" grpId="0"/>
      <p:bldP spid="153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990600"/>
            <a:ext cx="4848225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5181600" y="3657600"/>
            <a:ext cx="1219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781800" y="228600"/>
            <a:ext cx="2133600" cy="1143000"/>
          </a:xfrm>
        </p:spPr>
        <p:txBody>
          <a:bodyPr/>
          <a:lstStyle/>
          <a:p>
            <a:pPr algn="r" eaLnBrk="1" hangingPunct="1"/>
            <a:r>
              <a:rPr lang="en-US" altLang="en-US" b="1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Guinea Ecuatorial</a:t>
            </a: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 flipV="1">
            <a:off x="5105400" y="838200"/>
            <a:ext cx="304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5638800" y="838200"/>
            <a:ext cx="533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800600" y="533400"/>
            <a:ext cx="890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Ceuta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867400" y="533400"/>
            <a:ext cx="957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Melilla</a:t>
            </a:r>
          </a:p>
        </p:txBody>
      </p:sp>
      <p:pic>
        <p:nvPicPr>
          <p:cNvPr id="9229" name="Picture 13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297180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/>
              <a:t>España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/>
      <p:bldP spid="16392" grpId="0" animBg="1"/>
      <p:bldP spid="16393" grpId="0" animBg="1"/>
      <p:bldP spid="16394" grpId="0" animBg="1"/>
      <p:bldP spid="16395" grpId="0"/>
      <p:bldP spid="16396" grpId="0"/>
      <p:bldP spid="164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El origen del español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6096000"/>
          </a:xfrm>
        </p:spPr>
        <p:txBody>
          <a:bodyPr/>
          <a:lstStyle/>
          <a:p>
            <a:pPr eaLnBrk="1" hangingPunct="1"/>
            <a:r>
              <a:rPr lang="es-ES_tradnl" altLang="en-US" sz="2800" smtClean="0"/>
              <a:t>El español es una combinación del </a:t>
            </a:r>
            <a:r>
              <a:rPr lang="es-ES_tradnl" altLang="en-US" sz="2800" u="sng" smtClean="0"/>
              <a:t>latín</a:t>
            </a:r>
            <a:r>
              <a:rPr lang="es-ES_tradnl" altLang="en-US" sz="2800" smtClean="0"/>
              <a:t> y el </a:t>
            </a:r>
            <a:r>
              <a:rPr lang="es-ES_tradnl" altLang="en-US" sz="2800" u="sng" smtClean="0"/>
              <a:t>árabe</a:t>
            </a:r>
            <a:r>
              <a:rPr lang="es-ES_tradnl" altLang="en-US" sz="2800" smtClean="0"/>
              <a:t>. ¿Por qué? </a:t>
            </a:r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endParaRPr lang="es-ES_tradnl" altLang="en-US" sz="2800" smtClean="0"/>
          </a:p>
          <a:p>
            <a:pPr eaLnBrk="1" hangingPunct="1"/>
            <a:r>
              <a:rPr lang="es-ES_tradnl" altLang="en-US" sz="2800" smtClean="0"/>
              <a:t> </a:t>
            </a:r>
            <a:r>
              <a:rPr lang="es-ES_tradnl" altLang="en-US" sz="2800" u="sng" smtClean="0"/>
              <a:t>La Real Academia de la Lengua Española</a:t>
            </a:r>
            <a:r>
              <a:rPr lang="es-ES_tradnl" altLang="en-US" sz="2800" smtClean="0"/>
              <a:t> es una sociedad de intelectuales que decide las reglas del idioma español.</a:t>
            </a:r>
          </a:p>
        </p:txBody>
      </p:sp>
      <p:pic>
        <p:nvPicPr>
          <p:cNvPr id="19460" name="Picture 4" descr="es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369411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326</Words>
  <Application>Microsoft Office PowerPoint</Application>
  <PresentationFormat>On-screen Show (4:3)</PresentationFormat>
  <Paragraphs>116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Default Design</vt:lpstr>
      <vt:lpstr>Me llamo _______ Clase 8 NH/IH (801) La fecha es el 13 de septiembre del 2013</vt:lpstr>
      <vt:lpstr>Gramatica</vt:lpstr>
      <vt:lpstr>El Presente</vt:lpstr>
      <vt:lpstr>Practica del Presente</vt:lpstr>
      <vt:lpstr>Tarea # 1</vt:lpstr>
      <vt:lpstr>America del Norte, Central y el Caribe Hispano-hablante</vt:lpstr>
      <vt:lpstr>PowerPoint Presentation</vt:lpstr>
      <vt:lpstr>Africa</vt:lpstr>
      <vt:lpstr>El origen del español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8IM La fecha es el 14 de septiembre del 2012</dc:title>
  <dc:creator>Helen Zumaeta</dc:creator>
  <cp:lastModifiedBy>Helen Zumaeta</cp:lastModifiedBy>
  <cp:revision>21</cp:revision>
  <cp:lastPrinted>2013-09-13T13:17:10Z</cp:lastPrinted>
  <dcterms:created xsi:type="dcterms:W3CDTF">2012-09-13T22:31:08Z</dcterms:created>
  <dcterms:modified xsi:type="dcterms:W3CDTF">2013-09-30T20:53:25Z</dcterms:modified>
</cp:coreProperties>
</file>